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5DEC0-4093-47FF-8324-5A73D023C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AE6067C-DD0F-4173-BE3C-3287F9A2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12090F-C5AF-46DA-AC5A-A723DB91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C8AAD0-5578-4E5E-8725-94D1A3D1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5F919C-3737-4BB0-9D42-E19F7AB5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02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4E115-941B-4334-B5EC-6EDC59D7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B7ACF68-CFD5-4E7E-8EC1-DEC01F927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E773BE-B3FC-4861-AD39-28DAB5C4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300C61-5270-4DAD-BB09-186CD56B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F1AA33-3994-4C17-BE7D-9BFD973A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16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E1703BA-52B7-4D33-94F8-6A8CD3260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C55350-ABC4-4795-A6F6-6DF0D9A77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E2ECFD-1AB7-444C-8B51-74E2F61AC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31FE52-96D6-4612-B471-70D9DBC3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B7DA64-D950-4966-88BE-9E9BF6C7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83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4502C-C252-4EAF-837A-56C30612E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9B21CF-75EC-4CB1-96B4-E4A1F59A7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7E93D7-FE57-40EF-8D9A-99A23344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8E1B92-47C7-4CED-A98E-00A06834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C7A6EE-75EB-4BC0-943B-AFC0A33E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08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32586-4D25-4F36-8D94-156136BFB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88D4E8-9391-46AD-9C13-CE95F4526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4457A0-418B-4D19-AC19-EA7596DDD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664D49-D77D-49DC-9AF6-59BC5F30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6B3B29-E43C-4861-A609-A689C927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83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F8E375-EB9D-4974-9965-50E6DF3F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068699-C136-424D-8340-4E021FA82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C531AD-6BF6-4691-9846-C9E1BC186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FEE68F-ACFC-4496-A0C4-417E5885D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06A5D6-0F00-432C-ADB6-3BC3B41F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8B5D548-EA93-48B7-BB65-421B1AAC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83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A9F1F2-8198-418E-9480-1CE7F03FC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5EF3B5-D426-43BD-90E7-91D24EE46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5B126E6-6DAE-42C7-98FF-53AEBE0BD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B514E6-407E-4E54-A2B3-ABBBEBE1E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861E4CD-9905-42FF-948B-3183DEEB7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6FA317B-F7BD-4A41-9705-97E6D746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11E58CD-D2EE-4857-B898-D2498AEB8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EEBF479-41F5-4510-B1A7-19F7DD64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93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F3EC8-CE74-4EBC-8D01-D23934DD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2C3F07C-10A0-47A1-8CEF-32E1F16A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644406F-4882-4C76-BBC7-86398C9E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BB70846-1C65-4C04-BAF9-F6B11BA7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76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9D2C019-A811-4AFD-BA49-48B6185B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B3EA22C-78D8-4C86-A564-968A86F8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E7256CE-0D33-4CEC-A36C-6C774F7B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1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EB809-15DF-4AB5-B243-E789A35D4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70DA0D-F4BE-472A-A652-6A1982E9B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586F17-9F28-4667-B5D5-906F2844F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F76874-93B7-451B-90F8-B466A913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589B58-A50E-4499-BC50-DFBB34C5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8F761B-6CE9-46BD-8C36-82EA018E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61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84FC5-B6F2-443E-B184-D030B31F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301E82-148C-4D08-B1F4-7FDCB5664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332B37-FEE3-4868-A3D1-D3AE63251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5FC94C-E897-4585-9A04-2E728BAB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549AFC-52B9-4C23-A783-AD1368F7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2DF3CF-67DB-49E6-903A-0ECBD8EF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29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D2827A3-3DB2-45C6-BAE9-8EC12910E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C41683-1F77-4718-A497-7BDD1D32A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BF4D49-501B-4066-B6D1-2EEF255CA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2D55-D99D-4082-A822-E228D2E37623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C1F994-46CD-45E3-BC43-6E6CB283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0517AC-FC30-46F2-A029-CCABF07A3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80057-3DD9-4947-8868-751269DB07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20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EC1D2DD-D681-479F-8552-094A91EDA514}"/>
              </a:ext>
            </a:extLst>
          </p:cNvPr>
          <p:cNvSpPr txBox="1"/>
          <p:nvPr/>
        </p:nvSpPr>
        <p:spPr>
          <a:xfrm>
            <a:off x="3751532" y="234638"/>
            <a:ext cx="4657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INPUT Opdrachtnemer</a:t>
            </a:r>
          </a:p>
          <a:p>
            <a:pPr algn="ctr"/>
            <a:r>
              <a:rPr lang="nl-NL" sz="1100" dirty="0"/>
              <a:t>Geen </a:t>
            </a:r>
            <a:r>
              <a:rPr lang="nl-NL" sz="1100" dirty="0" err="1"/>
              <a:t>spoedjes</a:t>
            </a:r>
            <a:r>
              <a:rPr lang="nl-NL" sz="1100" dirty="0"/>
              <a:t>, neemt altijd tijd om een werk goed voor te bereiden</a:t>
            </a:r>
          </a:p>
          <a:p>
            <a:pPr algn="ctr"/>
            <a:r>
              <a:rPr lang="nl-NL" sz="1100" dirty="0"/>
              <a:t>Veiligheid gaat boven productie en dat moet iedereen zo voelen</a:t>
            </a:r>
          </a:p>
          <a:p>
            <a:pPr algn="ctr"/>
            <a:r>
              <a:rPr lang="nl-NL" sz="1100" dirty="0"/>
              <a:t>Veilige cultuur zodat men zich durft uit te spreken.</a:t>
            </a:r>
          </a:p>
          <a:p>
            <a:pPr algn="ctr"/>
            <a:r>
              <a:rPr lang="nl-NL" sz="1100" dirty="0"/>
              <a:t>Gereedschappen in goede staat en gekeurd.</a:t>
            </a:r>
          </a:p>
          <a:p>
            <a:pPr algn="ctr"/>
            <a:r>
              <a:rPr lang="nl-NL" sz="1100" dirty="0"/>
              <a:t>Medewerkers deskundig en goed geïnstrueerd</a:t>
            </a:r>
          </a:p>
          <a:p>
            <a:pPr algn="ctr"/>
            <a:r>
              <a:rPr lang="nl-NL" sz="1100" dirty="0"/>
              <a:t>Belonen veilig gedrag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F78E860-850E-4DB6-B39C-1344B196187A}"/>
              </a:ext>
            </a:extLst>
          </p:cNvPr>
          <p:cNvSpPr txBox="1"/>
          <p:nvPr/>
        </p:nvSpPr>
        <p:spPr>
          <a:xfrm>
            <a:off x="353614" y="607225"/>
            <a:ext cx="308449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INPUT Opdrachtgever</a:t>
            </a:r>
          </a:p>
          <a:p>
            <a:pPr algn="ctr"/>
            <a:r>
              <a:rPr lang="nl-NL" sz="1000" dirty="0"/>
              <a:t>Opdrachtgever zorgt voor voldoende tijd en geld om</a:t>
            </a:r>
          </a:p>
          <a:p>
            <a:pPr algn="ctr"/>
            <a:r>
              <a:rPr lang="nl-NL" sz="1000" dirty="0"/>
              <a:t>Veilig te kunnen werken.</a:t>
            </a:r>
          </a:p>
          <a:p>
            <a:pPr algn="ctr"/>
            <a:r>
              <a:rPr lang="nl-NL" sz="1000" dirty="0"/>
              <a:t>Wet en regelgeving toegepast in de voorbereiding.</a:t>
            </a:r>
          </a:p>
          <a:p>
            <a:pPr algn="ctr"/>
            <a:r>
              <a:rPr lang="nl-NL" sz="1000" dirty="0"/>
              <a:t>Levert een Risico Inventarisatie en Maatregelenplan op.</a:t>
            </a:r>
          </a:p>
          <a:p>
            <a:pPr algn="ctr"/>
            <a:r>
              <a:rPr lang="nl-NL" sz="1000" dirty="0"/>
              <a:t>Veilige cultuur zodat men zich durft uit te spreken.</a:t>
            </a:r>
          </a:p>
          <a:p>
            <a:pPr algn="ctr"/>
            <a:r>
              <a:rPr lang="nl-NL" sz="1000" dirty="0"/>
              <a:t>Medewerkers deskundig en goed geïnstrueerd, </a:t>
            </a:r>
          </a:p>
          <a:p>
            <a:pPr algn="ctr"/>
            <a:r>
              <a:rPr lang="nl-NL" sz="1000" dirty="0"/>
              <a:t>Gaat voor nul ongevallen.</a:t>
            </a:r>
          </a:p>
          <a:p>
            <a:pPr algn="ctr"/>
            <a:endParaRPr lang="nl-NL" sz="1000" dirty="0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5B74F40-3BA0-4EFD-AB58-C558A0C6B2F8}"/>
              </a:ext>
            </a:extLst>
          </p:cNvPr>
          <p:cNvSpPr/>
          <p:nvPr/>
        </p:nvSpPr>
        <p:spPr>
          <a:xfrm>
            <a:off x="95973" y="376225"/>
            <a:ext cx="3559913" cy="19076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0F12FE9-2815-4534-BD87-6B968EBFBE81}"/>
              </a:ext>
            </a:extLst>
          </p:cNvPr>
          <p:cNvSpPr/>
          <p:nvPr/>
        </p:nvSpPr>
        <p:spPr>
          <a:xfrm>
            <a:off x="3631990" y="81280"/>
            <a:ext cx="4728455" cy="16173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65ACC94E-5E3A-4B30-A1A6-C65FB9A3E102}"/>
              </a:ext>
            </a:extLst>
          </p:cNvPr>
          <p:cNvSpPr/>
          <p:nvPr/>
        </p:nvSpPr>
        <p:spPr>
          <a:xfrm>
            <a:off x="3162102" y="2028013"/>
            <a:ext cx="3416913" cy="15048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BAF103B-5857-4802-BD78-5AFC9D1B5AB0}"/>
              </a:ext>
            </a:extLst>
          </p:cNvPr>
          <p:cNvSpPr/>
          <p:nvPr/>
        </p:nvSpPr>
        <p:spPr>
          <a:xfrm>
            <a:off x="2974115" y="1894242"/>
            <a:ext cx="5324475" cy="1739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28A8192A-2539-4BF3-B86B-A70235853060}"/>
              </a:ext>
            </a:extLst>
          </p:cNvPr>
          <p:cNvSpPr/>
          <p:nvPr/>
        </p:nvSpPr>
        <p:spPr>
          <a:xfrm>
            <a:off x="2768889" y="1760693"/>
            <a:ext cx="7614696" cy="19978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F30852B-E233-4AA9-8499-272C95FE3FFD}"/>
              </a:ext>
            </a:extLst>
          </p:cNvPr>
          <p:cNvSpPr txBox="1"/>
          <p:nvPr/>
        </p:nvSpPr>
        <p:spPr>
          <a:xfrm>
            <a:off x="6531205" y="1930365"/>
            <a:ext cx="13430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100" dirty="0"/>
          </a:p>
          <a:p>
            <a:r>
              <a:rPr lang="nl-NL" sz="1100" b="1" dirty="0"/>
              <a:t>Regelruimte*1:</a:t>
            </a:r>
          </a:p>
          <a:p>
            <a:r>
              <a:rPr lang="nl-NL" sz="1100" dirty="0"/>
              <a:t>Alles wat met standaard maatregelen kan zonder dat dit tot wijziging van de projectscoop leidt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E5BC8D7-A0E5-4516-967F-A7C59340DAFB}"/>
              </a:ext>
            </a:extLst>
          </p:cNvPr>
          <p:cNvSpPr txBox="1"/>
          <p:nvPr/>
        </p:nvSpPr>
        <p:spPr>
          <a:xfrm>
            <a:off x="8420099" y="2460470"/>
            <a:ext cx="18025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Wie beslist*2:</a:t>
            </a:r>
          </a:p>
          <a:p>
            <a:r>
              <a:rPr lang="nl-NL" sz="1100" dirty="0"/>
              <a:t>Degene die voelt dat hij/zij het veiligheidsrisico loopt</a:t>
            </a:r>
          </a:p>
        </p:txBody>
      </p:sp>
      <p:sp>
        <p:nvSpPr>
          <p:cNvPr id="15" name="Pijl: omlaag 14">
            <a:extLst>
              <a:ext uri="{FF2B5EF4-FFF2-40B4-BE49-F238E27FC236}">
                <a16:creationId xmlns:a16="http://schemas.microsoft.com/office/drawing/2014/main" id="{F3408DC0-0506-44CD-8B93-EB9B2ED964C0}"/>
              </a:ext>
            </a:extLst>
          </p:cNvPr>
          <p:cNvSpPr/>
          <p:nvPr/>
        </p:nvSpPr>
        <p:spPr>
          <a:xfrm rot="19670037">
            <a:off x="3579630" y="1219015"/>
            <a:ext cx="144000" cy="115132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Pijl: omlaag 15">
            <a:extLst>
              <a:ext uri="{FF2B5EF4-FFF2-40B4-BE49-F238E27FC236}">
                <a16:creationId xmlns:a16="http://schemas.microsoft.com/office/drawing/2014/main" id="{3B76CCE6-8806-4BB1-9D07-97187CDCB472}"/>
              </a:ext>
            </a:extLst>
          </p:cNvPr>
          <p:cNvSpPr/>
          <p:nvPr/>
        </p:nvSpPr>
        <p:spPr>
          <a:xfrm flipH="1">
            <a:off x="4174669" y="1069864"/>
            <a:ext cx="144000" cy="114099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6B4C4EE9-3E6A-4AEF-BD4C-F36BB83E01D2}"/>
              </a:ext>
            </a:extLst>
          </p:cNvPr>
          <p:cNvSpPr/>
          <p:nvPr/>
        </p:nvSpPr>
        <p:spPr>
          <a:xfrm>
            <a:off x="174487" y="47254"/>
            <a:ext cx="8124104" cy="244303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3F1F61B-0BC4-41AD-AF57-E2D595469DCE}"/>
              </a:ext>
            </a:extLst>
          </p:cNvPr>
          <p:cNvSpPr txBox="1"/>
          <p:nvPr/>
        </p:nvSpPr>
        <p:spPr>
          <a:xfrm rot="20612402">
            <a:off x="3275558" y="1648834"/>
            <a:ext cx="1605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C000"/>
                </a:solidFill>
              </a:rPr>
              <a:t>KERNWAARDE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19691ACB-E44A-420A-96C9-2AD840ABC30D}"/>
              </a:ext>
            </a:extLst>
          </p:cNvPr>
          <p:cNvSpPr/>
          <p:nvPr/>
        </p:nvSpPr>
        <p:spPr>
          <a:xfrm>
            <a:off x="6241226" y="4178570"/>
            <a:ext cx="3490186" cy="1199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801BC6C-4CE3-4AB3-82D4-E0C019DCB59C}"/>
              </a:ext>
            </a:extLst>
          </p:cNvPr>
          <p:cNvSpPr txBox="1"/>
          <p:nvPr/>
        </p:nvSpPr>
        <p:spPr>
          <a:xfrm>
            <a:off x="6251823" y="4291337"/>
            <a:ext cx="339387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DO</a:t>
            </a:r>
          </a:p>
          <a:p>
            <a:pPr algn="ctr"/>
            <a:r>
              <a:rPr lang="nl-NL" sz="1100" dirty="0"/>
              <a:t>Op het project controleert de ploeg ook de maatregelen</a:t>
            </a:r>
          </a:p>
          <a:p>
            <a:pPr algn="ctr"/>
            <a:endParaRPr lang="nl-NL" sz="1100" dirty="0">
              <a:solidFill>
                <a:srgbClr val="00B050"/>
              </a:solidFill>
            </a:endParaRPr>
          </a:p>
          <a:p>
            <a:pPr algn="ctr"/>
            <a:r>
              <a:rPr lang="nl-NL" sz="1100" dirty="0">
                <a:solidFill>
                  <a:srgbClr val="00B050"/>
                </a:solidFill>
              </a:rPr>
              <a:t>Wel goed</a:t>
            </a:r>
            <a:r>
              <a:rPr lang="nl-NL" sz="1100" dirty="0"/>
              <a:t>.</a:t>
            </a:r>
          </a:p>
          <a:p>
            <a:pPr algn="ctr"/>
            <a:endParaRPr lang="nl-NL" sz="1400" dirty="0"/>
          </a:p>
          <a:p>
            <a:pPr algn="ctr"/>
            <a:endParaRPr lang="nl-NL" sz="1400" dirty="0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AAEEB19D-3256-45D5-9B15-64C32B625377}"/>
              </a:ext>
            </a:extLst>
          </p:cNvPr>
          <p:cNvSpPr/>
          <p:nvPr/>
        </p:nvSpPr>
        <p:spPr>
          <a:xfrm>
            <a:off x="6141783" y="4123066"/>
            <a:ext cx="3953161" cy="13384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Pijl: omlaag 23">
            <a:extLst>
              <a:ext uri="{FF2B5EF4-FFF2-40B4-BE49-F238E27FC236}">
                <a16:creationId xmlns:a16="http://schemas.microsoft.com/office/drawing/2014/main" id="{4A588DA1-2A83-4DEF-B8B4-934095CBD793}"/>
              </a:ext>
            </a:extLst>
          </p:cNvPr>
          <p:cNvSpPr/>
          <p:nvPr/>
        </p:nvSpPr>
        <p:spPr>
          <a:xfrm rot="17929852">
            <a:off x="6459204" y="2394592"/>
            <a:ext cx="144000" cy="283759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CEFAF26A-6257-46D5-9A70-89A53B8C379D}"/>
              </a:ext>
            </a:extLst>
          </p:cNvPr>
          <p:cNvSpPr/>
          <p:nvPr/>
        </p:nvSpPr>
        <p:spPr>
          <a:xfrm>
            <a:off x="6001878" y="3667416"/>
            <a:ext cx="6068310" cy="222627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04A05F0-2B32-4CDA-9468-1D2D0BFCEF31}"/>
              </a:ext>
            </a:extLst>
          </p:cNvPr>
          <p:cNvSpPr txBox="1"/>
          <p:nvPr/>
        </p:nvSpPr>
        <p:spPr>
          <a:xfrm rot="19896730">
            <a:off x="9224109" y="4945314"/>
            <a:ext cx="926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regelruimte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A7F1F62-60D4-462A-B2C2-9AF3CF686A61}"/>
              </a:ext>
            </a:extLst>
          </p:cNvPr>
          <p:cNvSpPr txBox="1"/>
          <p:nvPr/>
        </p:nvSpPr>
        <p:spPr>
          <a:xfrm rot="20059888">
            <a:off x="10619549" y="4914882"/>
            <a:ext cx="926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Wie beslist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208E18A-D4B2-435C-B194-DB325B749D08}"/>
              </a:ext>
            </a:extLst>
          </p:cNvPr>
          <p:cNvSpPr txBox="1"/>
          <p:nvPr/>
        </p:nvSpPr>
        <p:spPr>
          <a:xfrm>
            <a:off x="3523404" y="1989754"/>
            <a:ext cx="254210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PLAN</a:t>
            </a:r>
          </a:p>
          <a:p>
            <a:pPr algn="ctr"/>
            <a:r>
              <a:rPr lang="nl-NL" sz="1200" dirty="0"/>
              <a:t>Bij de overdracht wordt dit besproken</a:t>
            </a:r>
          </a:p>
          <a:p>
            <a:pPr algn="ctr"/>
            <a:r>
              <a:rPr lang="nl-NL" sz="1200" dirty="0"/>
              <a:t>Aannemer checkt dit ter plekke.</a:t>
            </a:r>
          </a:p>
          <a:p>
            <a:pPr algn="ctr"/>
            <a:endParaRPr lang="nl-NL" sz="1200" dirty="0">
              <a:solidFill>
                <a:srgbClr val="00B050"/>
              </a:solidFill>
            </a:endParaRPr>
          </a:p>
          <a:p>
            <a:pPr algn="ctr"/>
            <a:endParaRPr lang="nl-NL" sz="1200" dirty="0">
              <a:solidFill>
                <a:srgbClr val="00B050"/>
              </a:solidFill>
            </a:endParaRPr>
          </a:p>
          <a:p>
            <a:pPr algn="ctr"/>
            <a:r>
              <a:rPr lang="nl-NL" sz="1200" dirty="0">
                <a:solidFill>
                  <a:srgbClr val="00B050"/>
                </a:solidFill>
              </a:rPr>
              <a:t>Wel goed</a:t>
            </a:r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656ED97F-FD24-44EA-9680-AFF2C961C82D}"/>
              </a:ext>
            </a:extLst>
          </p:cNvPr>
          <p:cNvSpPr/>
          <p:nvPr/>
        </p:nvSpPr>
        <p:spPr>
          <a:xfrm>
            <a:off x="4865041" y="5593492"/>
            <a:ext cx="2486818" cy="12183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3F03EE5E-1389-4CF0-A7C7-504C6C9A16A4}"/>
              </a:ext>
            </a:extLst>
          </p:cNvPr>
          <p:cNvSpPr/>
          <p:nvPr/>
        </p:nvSpPr>
        <p:spPr>
          <a:xfrm>
            <a:off x="4570168" y="5802713"/>
            <a:ext cx="30902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/>
              <a:t>OUTPUT</a:t>
            </a:r>
          </a:p>
          <a:p>
            <a:pPr algn="ctr"/>
            <a:r>
              <a:rPr lang="nl-NL" sz="1100" dirty="0"/>
              <a:t>Gerealiseerde werkzaamheden</a:t>
            </a:r>
          </a:p>
          <a:p>
            <a:pPr algn="ctr"/>
            <a:r>
              <a:rPr lang="nl-NL" sz="1100" dirty="0">
                <a:solidFill>
                  <a:srgbClr val="00B050"/>
                </a:solidFill>
              </a:rPr>
              <a:t>Evaluatie</a:t>
            </a:r>
          </a:p>
          <a:p>
            <a:pPr algn="ctr"/>
            <a:r>
              <a:rPr lang="nl-NL" sz="1100" dirty="0"/>
              <a:t>Nul incidenten</a:t>
            </a:r>
          </a:p>
        </p:txBody>
      </p:sp>
      <p:sp>
        <p:nvSpPr>
          <p:cNvPr id="31" name="Pijl: omlaag 30">
            <a:extLst>
              <a:ext uri="{FF2B5EF4-FFF2-40B4-BE49-F238E27FC236}">
                <a16:creationId xmlns:a16="http://schemas.microsoft.com/office/drawing/2014/main" id="{5ED1ED68-EE4B-4822-B205-7A1E3247F7B3}"/>
              </a:ext>
            </a:extLst>
          </p:cNvPr>
          <p:cNvSpPr/>
          <p:nvPr/>
        </p:nvSpPr>
        <p:spPr>
          <a:xfrm rot="3579254">
            <a:off x="7225006" y="4836863"/>
            <a:ext cx="144000" cy="144410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0ACC1E29-E467-43A9-9172-65C0520AD1B7}"/>
              </a:ext>
            </a:extLst>
          </p:cNvPr>
          <p:cNvSpPr/>
          <p:nvPr/>
        </p:nvSpPr>
        <p:spPr>
          <a:xfrm>
            <a:off x="191086" y="4028600"/>
            <a:ext cx="2386330" cy="102878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44EC1B1F-1A8B-4EC2-A09C-9BE585A2FF1C}"/>
              </a:ext>
            </a:extLst>
          </p:cNvPr>
          <p:cNvSpPr txBox="1"/>
          <p:nvPr/>
        </p:nvSpPr>
        <p:spPr>
          <a:xfrm>
            <a:off x="239114" y="4049722"/>
            <a:ext cx="229027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ACT</a:t>
            </a:r>
          </a:p>
          <a:p>
            <a:pPr algn="ctr"/>
            <a:r>
              <a:rPr lang="nl-NL" sz="1100" dirty="0"/>
              <a:t>Afgesproken nieuwe afspraak/procesmaatregel wordt de standaard</a:t>
            </a:r>
          </a:p>
        </p:txBody>
      </p:sp>
      <p:sp>
        <p:nvSpPr>
          <p:cNvPr id="36" name="Pijl: omlaag 35">
            <a:extLst>
              <a:ext uri="{FF2B5EF4-FFF2-40B4-BE49-F238E27FC236}">
                <a16:creationId xmlns:a16="http://schemas.microsoft.com/office/drawing/2014/main" id="{E6BB7BB3-1516-41BA-96F7-2C47BEAD0D40}"/>
              </a:ext>
            </a:extLst>
          </p:cNvPr>
          <p:cNvSpPr/>
          <p:nvPr/>
        </p:nvSpPr>
        <p:spPr>
          <a:xfrm rot="7144125">
            <a:off x="3599100" y="3830187"/>
            <a:ext cx="144000" cy="345343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7" name="Pijl: omlaag 36">
            <a:extLst>
              <a:ext uri="{FF2B5EF4-FFF2-40B4-BE49-F238E27FC236}">
                <a16:creationId xmlns:a16="http://schemas.microsoft.com/office/drawing/2014/main" id="{23437007-12CD-443C-BA40-DD9706595F64}"/>
              </a:ext>
            </a:extLst>
          </p:cNvPr>
          <p:cNvSpPr/>
          <p:nvPr/>
        </p:nvSpPr>
        <p:spPr>
          <a:xfrm rot="10800000" flipH="1">
            <a:off x="2013040" y="2480516"/>
            <a:ext cx="144000" cy="176856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5B4CC580-0D52-422B-870C-503117336797}"/>
              </a:ext>
            </a:extLst>
          </p:cNvPr>
          <p:cNvSpPr txBox="1"/>
          <p:nvPr/>
        </p:nvSpPr>
        <p:spPr>
          <a:xfrm>
            <a:off x="3125764" y="1989754"/>
            <a:ext cx="333738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PLAN</a:t>
            </a:r>
          </a:p>
          <a:p>
            <a:pPr algn="ctr"/>
            <a:r>
              <a:rPr lang="nl-NL" sz="1200" dirty="0"/>
              <a:t>Bij de overdracht wordt dit besproken</a:t>
            </a:r>
          </a:p>
          <a:p>
            <a:pPr algn="ctr"/>
            <a:r>
              <a:rPr lang="nl-NL" sz="1200" dirty="0"/>
              <a:t>Aannemer checkt dit ter plekke.</a:t>
            </a:r>
          </a:p>
          <a:p>
            <a:pPr algn="ctr"/>
            <a:r>
              <a:rPr lang="nl-NL" sz="1200" dirty="0">
                <a:solidFill>
                  <a:srgbClr val="FF0000"/>
                </a:solidFill>
              </a:rPr>
              <a:t>Niet goed/ veilig </a:t>
            </a:r>
            <a:r>
              <a:rPr lang="nl-NL" sz="1200" dirty="0"/>
              <a:t>dan terug naar de opdrachtgever.</a:t>
            </a:r>
          </a:p>
          <a:p>
            <a:pPr algn="ctr"/>
            <a:r>
              <a:rPr lang="nl-NL" sz="1200" dirty="0"/>
              <a:t>Omzetten naar nieuwe afspraak/proces/maatregel</a:t>
            </a:r>
          </a:p>
          <a:p>
            <a:pPr algn="ctr"/>
            <a:r>
              <a:rPr lang="nl-NL" sz="1200" dirty="0">
                <a:solidFill>
                  <a:srgbClr val="00B050"/>
                </a:solidFill>
              </a:rPr>
              <a:t>Wel goed</a:t>
            </a:r>
          </a:p>
        </p:txBody>
      </p:sp>
      <p:sp>
        <p:nvSpPr>
          <p:cNvPr id="39" name="Pijl: omlaag 38">
            <a:extLst>
              <a:ext uri="{FF2B5EF4-FFF2-40B4-BE49-F238E27FC236}">
                <a16:creationId xmlns:a16="http://schemas.microsoft.com/office/drawing/2014/main" id="{AF78AF19-ADE7-417F-8BFD-46B1EB2AE334}"/>
              </a:ext>
            </a:extLst>
          </p:cNvPr>
          <p:cNvSpPr/>
          <p:nvPr/>
        </p:nvSpPr>
        <p:spPr>
          <a:xfrm rot="7868035">
            <a:off x="3048963" y="1893687"/>
            <a:ext cx="144000" cy="89527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2" name="Ovaal 41">
            <a:extLst>
              <a:ext uri="{FF2B5EF4-FFF2-40B4-BE49-F238E27FC236}">
                <a16:creationId xmlns:a16="http://schemas.microsoft.com/office/drawing/2014/main" id="{8F6C27CF-C9B8-4BB4-9FD4-DD47C54F0794}"/>
              </a:ext>
            </a:extLst>
          </p:cNvPr>
          <p:cNvSpPr/>
          <p:nvPr/>
        </p:nvSpPr>
        <p:spPr>
          <a:xfrm>
            <a:off x="3023928" y="3996991"/>
            <a:ext cx="2773259" cy="1285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9021924-C52D-4D7A-8171-1262740B1EDB}"/>
              </a:ext>
            </a:extLst>
          </p:cNvPr>
          <p:cNvSpPr txBox="1"/>
          <p:nvPr/>
        </p:nvSpPr>
        <p:spPr>
          <a:xfrm>
            <a:off x="6251823" y="4291337"/>
            <a:ext cx="339387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DO</a:t>
            </a:r>
          </a:p>
          <a:p>
            <a:pPr algn="ctr"/>
            <a:r>
              <a:rPr lang="nl-NL" sz="1100" dirty="0"/>
              <a:t>Op het project controleert de ploeg ook de maatregelen</a:t>
            </a:r>
          </a:p>
          <a:p>
            <a:pPr algn="ctr"/>
            <a:r>
              <a:rPr lang="nl-NL" sz="1100" dirty="0">
                <a:solidFill>
                  <a:srgbClr val="FF0000"/>
                </a:solidFill>
              </a:rPr>
              <a:t>Niet veilig </a:t>
            </a:r>
            <a:r>
              <a:rPr lang="nl-NL" sz="1100" b="1" dirty="0">
                <a:solidFill>
                  <a:srgbClr val="FF0000"/>
                </a:solidFill>
              </a:rPr>
              <a:t>,</a:t>
            </a:r>
            <a:r>
              <a:rPr lang="nl-NL" sz="1100" dirty="0"/>
              <a:t> werk stil leggen.</a:t>
            </a:r>
          </a:p>
          <a:p>
            <a:pPr algn="ctr"/>
            <a:r>
              <a:rPr lang="nl-NL" sz="1100" dirty="0">
                <a:solidFill>
                  <a:srgbClr val="00B050"/>
                </a:solidFill>
              </a:rPr>
              <a:t>Wel goed</a:t>
            </a:r>
            <a:r>
              <a:rPr lang="nl-NL" sz="1100" dirty="0"/>
              <a:t>.</a:t>
            </a:r>
          </a:p>
          <a:p>
            <a:pPr algn="ctr"/>
            <a:endParaRPr lang="nl-NL" sz="1400" dirty="0"/>
          </a:p>
          <a:p>
            <a:pPr algn="ctr"/>
            <a:endParaRPr lang="nl-NL" sz="1400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23FCB4DD-07A2-468D-A4EA-9DF66D6A312F}"/>
              </a:ext>
            </a:extLst>
          </p:cNvPr>
          <p:cNvSpPr txBox="1"/>
          <p:nvPr/>
        </p:nvSpPr>
        <p:spPr>
          <a:xfrm>
            <a:off x="3180351" y="4102718"/>
            <a:ext cx="2526653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CHECK</a:t>
            </a:r>
          </a:p>
          <a:p>
            <a:pPr algn="ctr"/>
            <a:r>
              <a:rPr lang="nl-NL" sz="1100" dirty="0"/>
              <a:t>Afwijkingen worden besproken omgezet </a:t>
            </a:r>
          </a:p>
          <a:p>
            <a:pPr algn="ctr"/>
            <a:r>
              <a:rPr lang="nl-NL" sz="1100" dirty="0"/>
              <a:t>naar nieuwe afspraak/proces/maatregel</a:t>
            </a:r>
          </a:p>
          <a:p>
            <a:pPr algn="ctr"/>
            <a:r>
              <a:rPr lang="nl-NL" sz="1100" dirty="0"/>
              <a:t>Akkoord met opdrachtgever</a:t>
            </a:r>
          </a:p>
        </p:txBody>
      </p:sp>
      <p:sp>
        <p:nvSpPr>
          <p:cNvPr id="45" name="Pijl: omlaag 44">
            <a:extLst>
              <a:ext uri="{FF2B5EF4-FFF2-40B4-BE49-F238E27FC236}">
                <a16:creationId xmlns:a16="http://schemas.microsoft.com/office/drawing/2014/main" id="{E8027EC6-44CE-406C-A847-01241A9DF266}"/>
              </a:ext>
            </a:extLst>
          </p:cNvPr>
          <p:cNvSpPr/>
          <p:nvPr/>
        </p:nvSpPr>
        <p:spPr>
          <a:xfrm rot="5400000" flipH="1">
            <a:off x="6124938" y="3919044"/>
            <a:ext cx="144000" cy="18390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7" name="Pijl: omlaag 46">
            <a:extLst>
              <a:ext uri="{FF2B5EF4-FFF2-40B4-BE49-F238E27FC236}">
                <a16:creationId xmlns:a16="http://schemas.microsoft.com/office/drawing/2014/main" id="{95BDF291-A5D3-4D4F-BC10-AC810A064D2A}"/>
              </a:ext>
            </a:extLst>
          </p:cNvPr>
          <p:cNvSpPr/>
          <p:nvPr/>
        </p:nvSpPr>
        <p:spPr>
          <a:xfrm rot="16200000">
            <a:off x="5979793" y="3810979"/>
            <a:ext cx="144000" cy="256327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8" name="Pijl: omlaag 47">
            <a:extLst>
              <a:ext uri="{FF2B5EF4-FFF2-40B4-BE49-F238E27FC236}">
                <a16:creationId xmlns:a16="http://schemas.microsoft.com/office/drawing/2014/main" id="{FBD3B4E9-7ED9-4A5E-BD54-FB905D9972A5}"/>
              </a:ext>
            </a:extLst>
          </p:cNvPr>
          <p:cNvSpPr/>
          <p:nvPr/>
        </p:nvSpPr>
        <p:spPr>
          <a:xfrm rot="5840306">
            <a:off x="2677951" y="4017772"/>
            <a:ext cx="144000" cy="93860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Pijl: omlaag 48">
            <a:extLst>
              <a:ext uri="{FF2B5EF4-FFF2-40B4-BE49-F238E27FC236}">
                <a16:creationId xmlns:a16="http://schemas.microsoft.com/office/drawing/2014/main" id="{4E874E34-EE34-4572-A4E8-6204862E2FD1}"/>
              </a:ext>
            </a:extLst>
          </p:cNvPr>
          <p:cNvSpPr/>
          <p:nvPr/>
        </p:nvSpPr>
        <p:spPr>
          <a:xfrm rot="11353536" flipH="1">
            <a:off x="1164128" y="2505062"/>
            <a:ext cx="144000" cy="181688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F18E0200-C3BD-4148-BEB5-9A28337D7B67}"/>
              </a:ext>
            </a:extLst>
          </p:cNvPr>
          <p:cNvSpPr txBox="1"/>
          <p:nvPr/>
        </p:nvSpPr>
        <p:spPr>
          <a:xfrm>
            <a:off x="8750826" y="386080"/>
            <a:ext cx="3266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*1de regelruimte wordt kleiner hoe verder in het project</a:t>
            </a:r>
          </a:p>
          <a:p>
            <a:r>
              <a:rPr lang="nl-NL" sz="1400" dirty="0"/>
              <a:t>*2 de beslisruimte blijft gelijk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FB3EC72A-9D81-4580-BAAF-20A333B68111}"/>
              </a:ext>
            </a:extLst>
          </p:cNvPr>
          <p:cNvSpPr txBox="1"/>
          <p:nvPr/>
        </p:nvSpPr>
        <p:spPr>
          <a:xfrm>
            <a:off x="32476" y="6140434"/>
            <a:ext cx="3064199" cy="5309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/>
              <a:t>GOOmy</a:t>
            </a:r>
            <a:endParaRPr lang="nl-NL" dirty="0"/>
          </a:p>
          <a:p>
            <a:pPr algn="ctr"/>
            <a:r>
              <a:rPr lang="nl-NL" sz="1050" dirty="0" err="1"/>
              <a:t>GoedOpdrachtgeverOpdrachtnemermodelyvon</a:t>
            </a:r>
            <a:endParaRPr lang="nl-NL" sz="1050" dirty="0"/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B8EDDF7B-DAE6-4AFE-A9FB-5F604E359C9D}"/>
              </a:ext>
            </a:extLst>
          </p:cNvPr>
          <p:cNvSpPr/>
          <p:nvPr/>
        </p:nvSpPr>
        <p:spPr>
          <a:xfrm>
            <a:off x="2278549" y="1760693"/>
            <a:ext cx="1828066" cy="1155159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9E45CEA4-73A6-490B-9BC1-992E160E4162}"/>
              </a:ext>
            </a:extLst>
          </p:cNvPr>
          <p:cNvSpPr txBox="1"/>
          <p:nvPr/>
        </p:nvSpPr>
        <p:spPr>
          <a:xfrm>
            <a:off x="2279612" y="2441059"/>
            <a:ext cx="1634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7030A0"/>
                </a:solidFill>
              </a:rPr>
              <a:t>GEDRAG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F303EC27-DFF6-4E0E-A417-27E020E34672}"/>
              </a:ext>
            </a:extLst>
          </p:cNvPr>
          <p:cNvSpPr/>
          <p:nvPr/>
        </p:nvSpPr>
        <p:spPr>
          <a:xfrm>
            <a:off x="5230783" y="3841585"/>
            <a:ext cx="1951009" cy="1155159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C41D028B-6E9F-4108-A3D7-128DB9F1F881}"/>
              </a:ext>
            </a:extLst>
          </p:cNvPr>
          <p:cNvSpPr txBox="1"/>
          <p:nvPr/>
        </p:nvSpPr>
        <p:spPr>
          <a:xfrm>
            <a:off x="5284257" y="4521791"/>
            <a:ext cx="1634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7030A0"/>
                </a:solidFill>
              </a:rPr>
              <a:t>GEDRAG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DE6F6880-1DD1-4DED-87C1-0ECF84B9D173}"/>
              </a:ext>
            </a:extLst>
          </p:cNvPr>
          <p:cNvSpPr/>
          <p:nvPr/>
        </p:nvSpPr>
        <p:spPr>
          <a:xfrm>
            <a:off x="239113" y="1693383"/>
            <a:ext cx="10515025" cy="476539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894B3662-9FEC-4BF2-AEE8-D311D2AFC44F}"/>
              </a:ext>
            </a:extLst>
          </p:cNvPr>
          <p:cNvSpPr txBox="1"/>
          <p:nvPr/>
        </p:nvSpPr>
        <p:spPr>
          <a:xfrm>
            <a:off x="9799301" y="6056628"/>
            <a:ext cx="80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B0F0"/>
                </a:solidFill>
              </a:rPr>
              <a:t>LEREN</a:t>
            </a:r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7787E6A2-8C44-4747-95FE-C45D9BC95986}"/>
              </a:ext>
            </a:extLst>
          </p:cNvPr>
          <p:cNvSpPr/>
          <p:nvPr/>
        </p:nvSpPr>
        <p:spPr>
          <a:xfrm>
            <a:off x="1324487" y="4066670"/>
            <a:ext cx="1951009" cy="1155159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0F48FA68-EFDE-48E0-B405-9FF09042FD0F}"/>
              </a:ext>
            </a:extLst>
          </p:cNvPr>
          <p:cNvSpPr txBox="1"/>
          <p:nvPr/>
        </p:nvSpPr>
        <p:spPr>
          <a:xfrm>
            <a:off x="1377961" y="4746876"/>
            <a:ext cx="1634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7030A0"/>
                </a:solidFill>
              </a:rPr>
              <a:t>GEDRAG</a:t>
            </a:r>
          </a:p>
        </p:txBody>
      </p:sp>
    </p:spTree>
    <p:extLst>
      <p:ext uri="{BB962C8B-B14F-4D97-AF65-F5344CB8AC3E}">
        <p14:creationId xmlns:p14="http://schemas.microsoft.com/office/powerpoint/2010/main" val="36167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10" grpId="0" animBg="1"/>
      <p:bldP spid="11" grpId="0" animBg="1"/>
      <p:bldP spid="12" grpId="0"/>
      <p:bldP spid="13" grpId="0"/>
      <p:bldP spid="15" grpId="0" animBg="1"/>
      <p:bldP spid="16" grpId="0" animBg="1"/>
      <p:bldP spid="18" grpId="0" animBg="1"/>
      <p:bldP spid="19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/>
      <p:bldP spid="31" grpId="0" animBg="1"/>
      <p:bldP spid="34" grpId="0" animBg="1"/>
      <p:bldP spid="35" grpId="0"/>
      <p:bldP spid="36" grpId="0" animBg="1"/>
      <p:bldP spid="37" grpId="0" animBg="1"/>
      <p:bldP spid="38" grpId="0"/>
      <p:bldP spid="39" grpId="0" animBg="1"/>
      <p:bldP spid="42" grpId="0" animBg="1"/>
      <p:bldP spid="43" grpId="0"/>
      <p:bldP spid="44" grpId="0"/>
      <p:bldP spid="45" grpId="0" animBg="1"/>
      <p:bldP spid="47" grpId="0" animBg="1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54" grpId="0" animBg="1"/>
      <p:bldP spid="55" grpId="0"/>
      <p:bldP spid="56" grpId="0" animBg="1"/>
      <p:bldP spid="57" grpId="0"/>
      <p:bldP spid="60" grpId="0" animBg="1"/>
      <p:bldP spid="61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Breedbeeld</PresentationFormat>
  <Paragraphs>61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Yvonne de Rijck</dc:creator>
  <cp:lastModifiedBy>Yvonne de Rijck</cp:lastModifiedBy>
  <cp:revision>35</cp:revision>
  <dcterms:created xsi:type="dcterms:W3CDTF">2020-10-05T07:03:37Z</dcterms:created>
  <dcterms:modified xsi:type="dcterms:W3CDTF">2020-11-11T13:05:54Z</dcterms:modified>
</cp:coreProperties>
</file>